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764" r:id="rId5"/>
  </p:sldMasterIdLst>
  <p:notesMasterIdLst>
    <p:notesMasterId r:id="rId38"/>
  </p:notesMasterIdLst>
  <p:handoutMasterIdLst>
    <p:handoutMasterId r:id="rId39"/>
  </p:handoutMasterIdLst>
  <p:sldIdLst>
    <p:sldId id="606" r:id="rId6"/>
    <p:sldId id="592" r:id="rId7"/>
    <p:sldId id="642" r:id="rId8"/>
    <p:sldId id="615" r:id="rId9"/>
    <p:sldId id="609" r:id="rId10"/>
    <p:sldId id="640" r:id="rId11"/>
    <p:sldId id="616" r:id="rId12"/>
    <p:sldId id="620" r:id="rId13"/>
    <p:sldId id="622" r:id="rId14"/>
    <p:sldId id="617" r:id="rId15"/>
    <p:sldId id="618" r:id="rId16"/>
    <p:sldId id="619" r:id="rId17"/>
    <p:sldId id="623" r:id="rId18"/>
    <p:sldId id="659" r:id="rId19"/>
    <p:sldId id="624" r:id="rId20"/>
    <p:sldId id="626" r:id="rId21"/>
    <p:sldId id="645" r:id="rId22"/>
    <p:sldId id="646" r:id="rId23"/>
    <p:sldId id="647" r:id="rId24"/>
    <p:sldId id="649" r:id="rId25"/>
    <p:sldId id="650" r:id="rId26"/>
    <p:sldId id="653" r:id="rId27"/>
    <p:sldId id="652" r:id="rId28"/>
    <p:sldId id="654" r:id="rId29"/>
    <p:sldId id="655" r:id="rId30"/>
    <p:sldId id="656" r:id="rId31"/>
    <p:sldId id="629" r:id="rId32"/>
    <p:sldId id="630" r:id="rId33"/>
    <p:sldId id="631" r:id="rId34"/>
    <p:sldId id="632" r:id="rId35"/>
    <p:sldId id="633" r:id="rId36"/>
    <p:sldId id="644" r:id="rId37"/>
  </p:sldIdLst>
  <p:sldSz cx="9144000" cy="5143500" type="screen16x9"/>
  <p:notesSz cx="6797675" cy="9928225"/>
  <p:defaultTextStyle>
    <a:defPPr>
      <a:defRPr lang="ru-RU"/>
    </a:defPPr>
    <a:lvl1pPr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534988" indent="-77788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1071563" indent="-157163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608138" indent="-236538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2144713" indent="-315913" algn="l" defTabSz="1071563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Здобнов Н." initials="Здобнов" lastIdx="15" clrIdx="0"/>
  <p:cmAuthor id="1" name="Beley Tatyana" initials="BT" lastIdx="2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32"/>
    <a:srgbClr val="305F33"/>
    <a:srgbClr val="5A8B62"/>
    <a:srgbClr val="50A059"/>
    <a:srgbClr val="BF2E2E"/>
    <a:srgbClr val="932421"/>
    <a:srgbClr val="6C1D17"/>
    <a:srgbClr val="471717"/>
    <a:srgbClr val="960000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 snapVertSplitter="1" vertBarState="minimized" horzBarState="maximized">
    <p:restoredLeft sz="34587" autoAdjust="0"/>
    <p:restoredTop sz="86433" autoAdjust="0"/>
  </p:normalViewPr>
  <p:slideViewPr>
    <p:cSldViewPr snapToObjects="1">
      <p:cViewPr varScale="1">
        <p:scale>
          <a:sx n="164" d="100"/>
          <a:sy n="164" d="100"/>
        </p:scale>
        <p:origin x="-984" y="-96"/>
      </p:cViewPr>
      <p:guideLst>
        <p:guide orient="horz" pos="1654"/>
        <p:guide orient="horz" pos="599"/>
        <p:guide orient="horz" pos="2641"/>
        <p:guide pos="1066"/>
        <p:guide pos="5148"/>
        <p:guide pos="612"/>
        <p:guide pos="5397"/>
        <p:guide pos="3560"/>
        <p:guide pos="45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2" d="100"/>
          <a:sy n="52" d="100"/>
        </p:scale>
        <p:origin x="-2982" y="-108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1BAE-82D1-4828-95EE-A5F38CECB6AA}" type="datetimeFigureOut">
              <a:rPr lang="ru-RU" smtClean="0"/>
              <a:pPr/>
              <a:t>24.11.2017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57A9-1DDE-4B1B-9BEA-DA521F5DA4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482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A1C0F-21CD-4E1C-9797-5C913C413428}" type="datetimeFigureOut">
              <a:rPr lang="ru-RU" smtClean="0"/>
              <a:pPr/>
              <a:t>24.11.2017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6" y="9430092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0DA3-EAD7-43E4-9D08-4BD28DE52D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7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40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1071563">
              <a:spcBef>
                <a:spcPts val="600"/>
              </a:spcBef>
              <a:spcAft>
                <a:spcPts val="600"/>
              </a:spcAft>
              <a:buNone/>
            </a:pPr>
            <a:endParaRPr lang="ru-RU" sz="1200" dirty="0" smtClean="0">
              <a:ln w="6350" cap="rnd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75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09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72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387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6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0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05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235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92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71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938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217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1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803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942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9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48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32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638" indent="-401638" algn="l" defTabSz="1071563">
              <a:spcBef>
                <a:spcPts val="600"/>
              </a:spcBef>
              <a:spcAft>
                <a:spcPts val="600"/>
              </a:spcAft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1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380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55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0DA3-EAD7-43E4-9D08-4BD28DE52D82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8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89958"/>
            <a:ext cx="9130261" cy="90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Текст 14"/>
          <p:cNvSpPr>
            <a:spLocks noGrp="1"/>
          </p:cNvSpPr>
          <p:nvPr>
            <p:ph type="body" sz="quarter" idx="11" hasCustomPrompt="1"/>
          </p:nvPr>
        </p:nvSpPr>
        <p:spPr>
          <a:xfrm>
            <a:off x="971552" y="2625328"/>
            <a:ext cx="4679949" cy="1264628"/>
          </a:xfrm>
        </p:spPr>
        <p:txBody>
          <a:bodyPr/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Сопроводительный текст</a:t>
            </a:r>
          </a:p>
          <a:p>
            <a:pPr lvl="0"/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1221600"/>
            <a:ext cx="7200899" cy="140372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 b="1" u="sng" baseline="0">
                <a:ln w="3175">
                  <a:noFill/>
                </a:ln>
                <a:solidFill>
                  <a:srgbClr val="007D3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Название</a:t>
            </a:r>
            <a:br>
              <a:rPr lang="ru-RU" dirty="0" smtClean="0"/>
            </a:br>
            <a:r>
              <a:rPr lang="ru-RU" dirty="0" smtClean="0"/>
              <a:t>презентации</a:t>
            </a:r>
            <a:endParaRPr lang="ru-RU" dirty="0"/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53661" y="4569972"/>
            <a:ext cx="7379181" cy="261342"/>
          </a:xfrm>
        </p:spPr>
        <p:txBody>
          <a:bodyPr/>
          <a:lstStyle>
            <a:lvl1pPr marL="342900" marR="0" indent="-342900" algn="ctr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Название мероприятия</a:t>
            </a:r>
          </a:p>
          <a:p>
            <a:pPr lvl="0"/>
            <a:endParaRPr lang="ru-RU" dirty="0"/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20172" y="2625328"/>
            <a:ext cx="2052278" cy="1264628"/>
          </a:xfrm>
        </p:spPr>
        <p:txBody>
          <a:bodyPr/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ФИО</a:t>
            </a: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Должность</a:t>
            </a:r>
          </a:p>
          <a:p>
            <a:pPr lvl="0"/>
            <a:endParaRPr lang="ru-RU" dirty="0"/>
          </a:p>
        </p:txBody>
      </p:sp>
      <p:pic>
        <p:nvPicPr>
          <p:cNvPr id="11" name="Picture 2" descr="C:\Users\Beley\Documents\Презентации\новый шаблон мастер презентация\logo_IW_eng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01" y="211633"/>
            <a:ext cx="1600200" cy="12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8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9229"/>
            <a:ext cx="9144000" cy="34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3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507457"/>
            <a:ext cx="9142413" cy="26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091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" y="2507457"/>
            <a:ext cx="9132887" cy="26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56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66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" y="2035970"/>
            <a:ext cx="9132887" cy="310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62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r="415" b="1053"/>
          <a:stretch/>
        </p:blipFill>
        <p:spPr bwMode="auto">
          <a:xfrm>
            <a:off x="508" y="-5738"/>
            <a:ext cx="9144000" cy="514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951311"/>
            <a:ext cx="7200899" cy="11817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800" b="1" u="none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Защита от </a:t>
            </a:r>
            <a:r>
              <a:rPr lang="ru-RU" dirty="0" err="1" smtClean="0"/>
              <a:t>многовекторных</a:t>
            </a:r>
            <a:r>
              <a:rPr lang="ru-RU" dirty="0" smtClean="0"/>
              <a:t> </a:t>
            </a:r>
            <a:r>
              <a:rPr lang="ru-RU" dirty="0" err="1" smtClean="0"/>
              <a:t>таргетированных</a:t>
            </a:r>
            <a:r>
              <a:rPr lang="ru-RU" dirty="0" smtClean="0"/>
              <a:t> атак</a:t>
            </a: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1552" y="2133011"/>
            <a:ext cx="4679948" cy="2059181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20000"/>
              </a:lnSpc>
              <a:buFontTx/>
              <a:buBlip>
                <a:blip r:embed="rId3"/>
              </a:buBlip>
              <a:defRPr sz="1800" b="1" baseline="0">
                <a:ln cap="rnd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536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Сопроводительный 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880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21436" r="5238" b="24925"/>
          <a:stretch/>
        </p:blipFill>
        <p:spPr bwMode="auto">
          <a:xfrm>
            <a:off x="-7404" y="1"/>
            <a:ext cx="4804228" cy="13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Attack Killer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821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21162" r="5545" b="25199"/>
          <a:stretch/>
        </p:blipFill>
        <p:spPr bwMode="auto">
          <a:xfrm>
            <a:off x="-992" y="0"/>
            <a:ext cx="4782458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75075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Targeted Attack Detector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21360" r="5147" b="25000"/>
          <a:stretch/>
        </p:blipFill>
        <p:spPr bwMode="auto">
          <a:xfrm>
            <a:off x="-7404" y="1"/>
            <a:ext cx="4804228" cy="13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Appercut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21476" r="5438" b="25103"/>
          <a:stretch/>
        </p:blipFill>
        <p:spPr bwMode="auto">
          <a:xfrm>
            <a:off x="-13185" y="2190"/>
            <a:ext cx="4796972" cy="132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999111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Automation System Advanced Protection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96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3" y="4731990"/>
            <a:ext cx="91440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7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31" y="34424"/>
            <a:ext cx="1771650" cy="1060037"/>
          </a:xfrm>
          <a:prstGeom prst="rect">
            <a:avLst/>
          </a:prstGeom>
        </p:spPr>
      </p:pic>
      <p:pic>
        <p:nvPicPr>
          <p:cNvPr id="11" name="Picture 5" descr="C:\Users\lifintseva\Desktop\Depositphotos_69252095_origin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1" b="5347"/>
          <a:stretch/>
        </p:blipFill>
        <p:spPr bwMode="auto">
          <a:xfrm>
            <a:off x="4428" y="-1003028"/>
            <a:ext cx="91910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 userDrawn="1"/>
        </p:nvSpPr>
        <p:spPr>
          <a:xfrm>
            <a:off x="4010952" y="-979012"/>
            <a:ext cx="5184577" cy="6886212"/>
          </a:xfrm>
          <a:prstGeom prst="rect">
            <a:avLst/>
          </a:prstGeom>
          <a:solidFill>
            <a:schemeClr val="tx1">
              <a:lumMod val="75000"/>
              <a:lumOff val="2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 userDrawn="1"/>
        </p:nvSpPr>
        <p:spPr>
          <a:xfrm>
            <a:off x="4394173" y="1566720"/>
            <a:ext cx="4369307" cy="17185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endParaRPr lang="ru-RU" sz="10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</a:t>
            </a:r>
            <a:endParaRPr lang="ru-RU" sz="7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Текст 2"/>
          <p:cNvSpPr txBox="1">
            <a:spLocks/>
          </p:cNvSpPr>
          <p:nvPr userDrawn="1"/>
        </p:nvSpPr>
        <p:spPr>
          <a:xfrm>
            <a:off x="1917482" y="5378297"/>
            <a:ext cx="1877442" cy="348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2016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 descr="C:\Users\lifintseva\Desktop\logo_Infowatch_2015_серый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4" y="5450307"/>
            <a:ext cx="1722958" cy="2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4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9142413" cy="514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1554" y="951311"/>
            <a:ext cx="7200899" cy="11817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800" b="1" u="none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Защита репутации в сети Интернет</a:t>
            </a: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1552" y="2133011"/>
            <a:ext cx="4679948" cy="2059181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20000"/>
              </a:lnSpc>
              <a:buFontTx/>
              <a:buBlip>
                <a:blip r:embed="rId3"/>
              </a:buBlip>
              <a:defRPr sz="1800" b="1" baseline="0">
                <a:ln cap="rnd"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536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Сопроводительный 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3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/>
          <a:stretch/>
        </p:blipFill>
        <p:spPr bwMode="auto">
          <a:xfrm>
            <a:off x="3" y="0"/>
            <a:ext cx="4708943" cy="127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Kribrum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46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rgbClr val="005A9E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5842"/>
            <a:ext cx="9144000" cy="34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70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_T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t="21385" r="5296" b="24538"/>
          <a:stretch/>
        </p:blipFill>
        <p:spPr bwMode="auto">
          <a:xfrm>
            <a:off x="0" y="1"/>
            <a:ext cx="4804229" cy="134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75606" y="114478"/>
            <a:ext cx="3636404" cy="387566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34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AEA9E8B-35D4-421D-A4E8-3EF8D9C355FF}" type="datetimeFigureOut">
              <a:rPr lang="ru-RU" smtClean="0"/>
              <a:t>24.11.2017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BD5CA8-5E08-4DA9-8E94-AC04D90194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49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67893" y="1722824"/>
            <a:ext cx="4337972" cy="1095390"/>
          </a:xfrm>
          <a:prstGeom prst="rect">
            <a:avLst/>
          </a:prstGeom>
        </p:spPr>
        <p:txBody>
          <a:bodyPr/>
          <a:lstStyle>
            <a:lvl1pPr marL="342900" marR="0" indent="-342900" algn="r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 sz="1800" b="1">
                <a:latin typeface="Arial" pitchFamily="34" charset="0"/>
                <a:cs typeface="Arial" pitchFamily="34" charset="0"/>
              </a:defRPr>
            </a:lvl1pPr>
          </a:lstStyle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ФИО</a:t>
            </a: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ru-RU" dirty="0" smtClean="0">
                <a:solidFill>
                  <a:schemeClr val="tx1"/>
                </a:solidFill>
              </a:rPr>
              <a:t>Должность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</a:rPr>
              <a:t>E-mail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9" y="149161"/>
            <a:ext cx="2068957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21671" r="5698" b="24130"/>
          <a:stretch/>
        </p:blipFill>
        <p:spPr bwMode="auto">
          <a:xfrm>
            <a:off x="3" y="-6252"/>
            <a:ext cx="4739229" cy="179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460290" cy="567063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Проблематика, аналитика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790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81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r="15501"/>
          <a:stretch/>
        </p:blipFill>
        <p:spPr>
          <a:xfrm>
            <a:off x="-9878" y="2317"/>
            <a:ext cx="9199253" cy="6855683"/>
          </a:xfrm>
          <a:prstGeom prst="rect">
            <a:avLst/>
          </a:prstGeom>
        </p:spPr>
      </p:pic>
      <p:sp>
        <p:nvSpPr>
          <p:cNvPr id="13" name="Прямоугольник 12"/>
          <p:cNvSpPr/>
          <p:nvPr userDrawn="1"/>
        </p:nvSpPr>
        <p:spPr>
          <a:xfrm>
            <a:off x="-9878" y="2317"/>
            <a:ext cx="3789790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520" y="343399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Режимы перехвата</a:t>
            </a:r>
            <a:endParaRPr lang="ru-RU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5"/>
          <p:cNvSpPr txBox="1">
            <a:spLocks/>
          </p:cNvSpPr>
          <p:nvPr userDrawn="1"/>
        </p:nvSpPr>
        <p:spPr>
          <a:xfrm>
            <a:off x="0" y="116632"/>
            <a:ext cx="3779912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8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Zabolotsky\AppData\Roaming\Skype\zab_kirill\media_messaging\media_cache_v2\^2821FA7AE3DAB794013CA7CF7C0F84CAEBB25B9490444FD99E^pimgpsh_fullsize_dist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50" y="-389198"/>
            <a:ext cx="9247449" cy="69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 userDrawn="1"/>
        </p:nvSpPr>
        <p:spPr>
          <a:xfrm>
            <a:off x="-118399" y="-386881"/>
            <a:ext cx="3836921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6317" y="3044794"/>
            <a:ext cx="328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АНАЛИЗА КОНТЕНТА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0872196" y="2554433"/>
            <a:ext cx="1" cy="98072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5"/>
          <p:cNvSpPr txBox="1">
            <a:spLocks/>
          </p:cNvSpPr>
          <p:nvPr userDrawn="1"/>
        </p:nvSpPr>
        <p:spPr>
          <a:xfrm>
            <a:off x="-122986" y="1023578"/>
            <a:ext cx="3826920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r="15501"/>
          <a:stretch/>
        </p:blipFill>
        <p:spPr>
          <a:xfrm>
            <a:off x="-9878" y="2317"/>
            <a:ext cx="9199253" cy="6855683"/>
          </a:xfrm>
          <a:prstGeom prst="rect">
            <a:avLst/>
          </a:prstGeom>
        </p:spPr>
      </p:pic>
      <p:sp>
        <p:nvSpPr>
          <p:cNvPr id="13" name="Прямоугольник 12"/>
          <p:cNvSpPr/>
          <p:nvPr userDrawn="1"/>
        </p:nvSpPr>
        <p:spPr>
          <a:xfrm>
            <a:off x="-9878" y="2317"/>
            <a:ext cx="3789790" cy="6855683"/>
          </a:xfrm>
          <a:prstGeom prst="rect">
            <a:avLst/>
          </a:prstGeom>
          <a:solidFill>
            <a:srgbClr val="305F3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5"/>
          <p:cNvSpPr txBox="1">
            <a:spLocks/>
          </p:cNvSpPr>
          <p:nvPr userDrawn="1"/>
        </p:nvSpPr>
        <p:spPr>
          <a:xfrm>
            <a:off x="0" y="116632"/>
            <a:ext cx="3779912" cy="187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MONITOR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4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7236296" y="337757"/>
            <a:ext cx="1551718" cy="37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75075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Traffic Monitor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251520" y="836267"/>
            <a:ext cx="72008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/>
          <p:cNvSpPr txBox="1">
            <a:spLocks/>
          </p:cNvSpPr>
          <p:nvPr userDrawn="1"/>
        </p:nvSpPr>
        <p:spPr>
          <a:xfrm>
            <a:off x="175606" y="44626"/>
            <a:ext cx="5836554" cy="85707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err="1" smtClean="0">
                <a:solidFill>
                  <a:srgbClr val="305F33"/>
                </a:solidFill>
              </a:rPr>
              <a:t>InfoWatch</a:t>
            </a:r>
            <a:r>
              <a:rPr lang="en-US" sz="1600" b="0" dirty="0" smtClean="0">
                <a:solidFill>
                  <a:srgbClr val="305F33"/>
                </a:solidFill>
              </a:rPr>
              <a:t> Traffic Monitor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6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21537" r="5087" b="25191"/>
          <a:stretch/>
        </p:blipFill>
        <p:spPr bwMode="auto">
          <a:xfrm>
            <a:off x="-12" y="0"/>
            <a:ext cx="4818743" cy="132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7"/>
            <a:ext cx="3636404" cy="648072"/>
          </a:xfrm>
        </p:spPr>
        <p:txBody>
          <a:bodyPr>
            <a:normAutofit/>
          </a:bodyPr>
          <a:lstStyle>
            <a:lvl1pPr>
              <a:defRPr sz="2400" b="1" u="none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Personal Data Protector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99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21317" r="5123" b="25262"/>
          <a:stretch/>
        </p:blipFill>
        <p:spPr bwMode="auto">
          <a:xfrm>
            <a:off x="0" y="0"/>
            <a:ext cx="4811486" cy="132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lifintseva\Desktop\Фирменный стиль\Infowatch-logo_horizonta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820008" y="149161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75606" y="114478"/>
            <a:ext cx="3636404" cy="621069"/>
          </a:xfrm>
        </p:spPr>
        <p:txBody>
          <a:bodyPr>
            <a:normAutofit/>
          </a:bodyPr>
          <a:lstStyle>
            <a:lvl1pPr>
              <a:defRPr sz="2400" b="1" u="none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InfoWatch</a:t>
            </a:r>
            <a:r>
              <a:rPr lang="en-US" dirty="0" smtClean="0"/>
              <a:t> </a:t>
            </a:r>
            <a:r>
              <a:rPr lang="en-US" dirty="0" err="1" smtClean="0"/>
              <a:t>EndPoint</a:t>
            </a:r>
            <a:r>
              <a:rPr lang="en-US" dirty="0" smtClean="0"/>
              <a:t> Security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212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1" y="195486"/>
            <a:ext cx="6942138" cy="593992"/>
          </a:xfrm>
          <a:prstGeom prst="rect">
            <a:avLst/>
          </a:prstGeom>
        </p:spPr>
        <p:txBody>
          <a:bodyPr vert="horz" lIns="107275" tIns="53637" rIns="107275" bIns="53637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951311"/>
            <a:ext cx="7200900" cy="3511153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  <a:endParaRPr lang="en-US" dirty="0" smtClean="0"/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751" r:id="rId2"/>
    <p:sldLayoutId id="2147483816" r:id="rId3"/>
    <p:sldLayoutId id="2147483817" r:id="rId4"/>
    <p:sldLayoutId id="2147483819" r:id="rId5"/>
    <p:sldLayoutId id="2147483820" r:id="rId6"/>
    <p:sldLayoutId id="2147483799" r:id="rId7"/>
    <p:sldLayoutId id="2147483800" r:id="rId8"/>
    <p:sldLayoutId id="2147483801" r:id="rId9"/>
    <p:sldLayoutId id="2147483812" r:id="rId10"/>
    <p:sldLayoutId id="2147483814" r:id="rId11"/>
    <p:sldLayoutId id="2147483786" r:id="rId12"/>
    <p:sldLayoutId id="2147483813" r:id="rId13"/>
    <p:sldLayoutId id="2147483806" r:id="rId14"/>
    <p:sldLayoutId id="2147483802" r:id="rId15"/>
    <p:sldLayoutId id="2147483803" r:id="rId16"/>
    <p:sldLayoutId id="2147483804" r:id="rId17"/>
    <p:sldLayoutId id="2147483805" r:id="rId18"/>
    <p:sldLayoutId id="2147483807" r:id="rId19"/>
    <p:sldLayoutId id="2147483809" r:id="rId20"/>
    <p:sldLayoutId id="2147483811" r:id="rId21"/>
    <p:sldLayoutId id="2147483810" r:id="rId22"/>
    <p:sldLayoutId id="2147483818" r:id="rId23"/>
    <p:sldLayoutId id="2147483822" r:id="rId24"/>
  </p:sldLayoutIdLst>
  <p:timing>
    <p:tnLst>
      <p:par>
        <p:cTn id="1" dur="indefinite" restart="never" nodeType="tmRoot"/>
      </p:par>
    </p:tnLst>
  </p:timing>
  <p:txStyles>
    <p:titleStyle>
      <a:lvl1pPr algn="l" defTabSz="1071563" rtl="0" eaLnBrk="1" fontAlgn="base" hangingPunct="1">
        <a:spcBef>
          <a:spcPct val="0"/>
        </a:spcBef>
        <a:spcAft>
          <a:spcPct val="0"/>
        </a:spcAft>
        <a:defRPr sz="2500" b="1" u="sng" kern="1200">
          <a:ln>
            <a:noFill/>
          </a:ln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2pPr>
      <a:lvl3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3pPr>
      <a:lvl4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4pPr>
      <a:lvl5pPr algn="r" defTabSz="1071563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 Narrow" pitchFamily="34" charset="0"/>
          <a:cs typeface="Arial" charset="0"/>
        </a:defRPr>
      </a:lvl5pPr>
      <a:lvl6pPr marL="4572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6pPr>
      <a:lvl7pPr marL="9144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7pPr>
      <a:lvl8pPr marL="13716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8pPr>
      <a:lvl9pPr marL="1828800" algn="r" defTabSz="1071563" rtl="0" eaLnBrk="1" fontAlgn="base" hangingPunct="1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marR="0" indent="-342900" algn="l" defTabSz="3600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8640"/>
        </a:buClr>
        <a:buSzPct val="90000"/>
        <a:buFontTx/>
        <a:buBlip>
          <a:blip r:embed="rId26"/>
        </a:buBlip>
        <a:tabLst>
          <a:tab pos="360000" algn="l"/>
          <a:tab pos="720000" algn="l"/>
          <a:tab pos="1080000" algn="l"/>
        </a:tabLst>
        <a:defRPr sz="1600" b="1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2788" indent="-352425" algn="l" defTabSz="360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80000"/>
        <a:buFont typeface="Wingdings" pitchFamily="2" charset="2"/>
        <a:buChar char="l"/>
        <a:tabLst>
          <a:tab pos="360000" algn="l"/>
          <a:tab pos="720000" algn="l"/>
          <a:tab pos="1080000" algn="l"/>
        </a:tabLst>
        <a:defRPr sz="1600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9500" indent="-363538" algn="l" defTabSz="648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"/>
        <a:defRPr sz="1600" kern="1200" baseline="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9500" indent="-360363" algn="l" defTabSz="360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¢"/>
        <a:tabLst>
          <a:tab pos="360000" algn="l"/>
          <a:tab pos="720000" algn="l"/>
          <a:tab pos="1080000" algn="l"/>
        </a:tabLst>
        <a:defRPr sz="1800" kern="1200">
          <a:ln w="6350" cap="rnd">
            <a:noFill/>
          </a:ln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4625" algn="l" defTabSz="648000" rtl="0" eaLnBrk="1" fontAlgn="base" hangingPunct="1">
        <a:spcBef>
          <a:spcPct val="20000"/>
        </a:spcBef>
        <a:spcAft>
          <a:spcPct val="0"/>
        </a:spcAft>
        <a:buClr>
          <a:srgbClr val="008640"/>
        </a:buClr>
        <a:buSzPct val="60000"/>
        <a:buFont typeface="Wingdings" pitchFamily="2" charset="2"/>
        <a:buChar char="¢"/>
        <a:defRPr sz="1800" kern="1200">
          <a:ln w="6350" cap="rnd">
            <a:noFill/>
          </a:ln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5pPr>
      <a:lvl6pPr marL="2950045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416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788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160" indent="-268186" algn="l" defTabSz="107274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9958"/>
            <a:ext cx="9144000" cy="680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4094229" y="2855670"/>
            <a:ext cx="453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+7 495 22 900 22</a:t>
            </a:r>
          </a:p>
        </p:txBody>
      </p:sp>
      <p:sp>
        <p:nvSpPr>
          <p:cNvPr id="10" name="Содержимое 2"/>
          <p:cNvSpPr txBox="1">
            <a:spLocks/>
          </p:cNvSpPr>
          <p:nvPr userDrawn="1"/>
        </p:nvSpPr>
        <p:spPr>
          <a:xfrm>
            <a:off x="1547664" y="2420999"/>
            <a:ext cx="1974904" cy="3767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3600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8640"/>
              </a:buClr>
              <a:buSzPct val="90000"/>
              <a:buFontTx/>
              <a:buNone/>
              <a:tabLst>
                <a:tab pos="360000" algn="l"/>
                <a:tab pos="720000" algn="l"/>
                <a:tab pos="1080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 w="6350" cap="rnd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Contact Info</a:t>
            </a:r>
            <a:endParaRPr kumimoji="0" lang="ru-RU" sz="2400" b="1" i="0" u="none" strike="noStrike" kern="1200" cap="none" spc="0" normalizeH="0" baseline="0" noProof="0" dirty="0" smtClean="0">
              <a:ln w="6350" cap="rnd"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 rot="5400000">
            <a:off x="2797365" y="2577106"/>
            <a:ext cx="1872874" cy="1"/>
          </a:xfrm>
          <a:prstGeom prst="line">
            <a:avLst/>
          </a:prstGeom>
          <a:ln w="22225">
            <a:solidFill>
              <a:srgbClr val="007D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4060821" y="3174214"/>
            <a:ext cx="3351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D32"/>
                </a:solidFill>
              </a:rPr>
              <a:t>www.infowatch.com</a:t>
            </a:r>
            <a:endParaRPr lang="ru-RU" b="1" dirty="0">
              <a:solidFill>
                <a:srgbClr val="007D32"/>
              </a:solidFill>
            </a:endParaRPr>
          </a:p>
        </p:txBody>
      </p:sp>
      <p:pic>
        <p:nvPicPr>
          <p:cNvPr id="12" name="Picture 2" descr="C:\Users\Beley\Documents\Презентации\новый шаблон мастер презентация\logo_IW_eng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00" y="211634"/>
            <a:ext cx="1669368" cy="10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2.jpe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10.wdp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8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44524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4939" y="374490"/>
            <a:ext cx="3230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Текстовые объекты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51603" y="1471226"/>
            <a:ext cx="37142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текстовых объектов, соответствующих заданным шаблонам: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паспорта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кредитной карты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Номер СНИЛС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" y="1471226"/>
            <a:ext cx="4441518" cy="296249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51603" y="3573310"/>
            <a:ext cx="3714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100 предустановленных шаблонов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66" y="159898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79" y="3697710"/>
            <a:ext cx="460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6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57262" y="341942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19579" y="15726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7123" y="358452"/>
            <a:ext cx="522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эталонных документов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842955" y="1396409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«цифровых отпечатков» конфиденциальной информации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842955" y="3005963"/>
            <a:ext cx="3714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Цифровые отпечатки документов: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текстовые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бинарные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смешанные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18" y="152416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27" y="3108345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0" y="1396406"/>
            <a:ext cx="2302736" cy="229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1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97959" y="375597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44373" y="18212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>
            <a:off x="849797" y="1845930"/>
            <a:ext cx="6777081" cy="567062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rm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3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endParaRPr lang="ru-RU" sz="1400" b="0" i="1" dirty="0" smtClean="0"/>
          </a:p>
          <a:p>
            <a:pPr>
              <a:buFont typeface="Wingdings" pitchFamily="2" charset="2"/>
              <a:buChar char="ü"/>
            </a:pPr>
            <a:endParaRPr lang="ru-RU" sz="1400" b="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4581" y="358452"/>
            <a:ext cx="5168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графических объектов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196348" y="1293395"/>
            <a:ext cx="37142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и определение типа изображения: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Чертеж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Паспорт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Кредитная карта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озможность детектировать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формат*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036324" y="3355498"/>
            <a:ext cx="4107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Детектирование графических объектов в потоке перехваченных файлов: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Отсканированные страницы паспорта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Фотографии кредитных карт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схем или чертежей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1" y="1250361"/>
            <a:ext cx="4330569" cy="3304011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9" y="129339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71" y="3391196"/>
            <a:ext cx="415471" cy="4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61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80863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374490"/>
            <a:ext cx="4027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выгрузок из БД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0129" y="1169459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данных  извлечённых из БД информационных систем: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ERP, CRM 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т.п. 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92" y="1297219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Рисунок 1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08063"/>
            <a:ext cx="2448272" cy="2637993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4617519" y="2911333"/>
            <a:ext cx="3714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Ищет :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элементы строк/столбцов или их комбинации</a:t>
            </a:r>
          </a:p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документах или в тексте переписки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91" y="3060755"/>
            <a:ext cx="473684" cy="47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2" r="9451"/>
          <a:stretch/>
        </p:blipFill>
        <p:spPr>
          <a:xfrm>
            <a:off x="0" y="-308570"/>
            <a:ext cx="9181841" cy="68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339752" y="-7909"/>
            <a:ext cx="4355976" cy="5151410"/>
          </a:xfrm>
          <a:prstGeom prst="rect">
            <a:avLst/>
          </a:prstGeom>
          <a:solidFill>
            <a:srgbClr val="305F3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9528" y="195486"/>
            <a:ext cx="3816424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 TRAFFIC MONITOR SDK</a:t>
            </a:r>
            <a:endParaRPr lang="ru-RU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Эталонные Выгрузки</a:t>
            </a:r>
          </a:p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Позволяет </a:t>
            </a:r>
            <a:r>
              <a:rPr lang="ru-RU" sz="2400" dirty="0">
                <a:solidFill>
                  <a:schemeClr val="bg1"/>
                </a:solidFill>
              </a:rPr>
              <a:t>загрузить </a:t>
            </a:r>
            <a:r>
              <a:rPr lang="ru-RU" sz="2400" dirty="0" smtClean="0">
                <a:solidFill>
                  <a:schemeClr val="bg1"/>
                </a:solidFill>
              </a:rPr>
              <a:t>требуемую табличную информацию из базы данных стороннего приложения в базу данных </a:t>
            </a:r>
            <a:r>
              <a:rPr lang="en-US" sz="2400" dirty="0" smtClean="0">
                <a:solidFill>
                  <a:schemeClr val="bg1"/>
                </a:solidFill>
              </a:rPr>
              <a:t>InfoWatch Traffic Monitor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endParaRPr lang="ru-RU" sz="2400" dirty="0">
              <a:solidFill>
                <a:schemeClr val="bg1"/>
              </a:solidFill>
            </a:endParaRPr>
          </a:p>
          <a:p>
            <a:pPr algn="ctr"/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u="sng" dirty="0" smtClean="0">
                <a:solidFill>
                  <a:schemeClr val="bg1"/>
                </a:solidFill>
              </a:rPr>
              <a:t>Цель: 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защитить информацию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из баз данных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579" y="15726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389680"/>
            <a:ext cx="4280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эталонных форм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16915" y="1805726"/>
            <a:ext cx="3714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Контроль передачи анкет, форм, бланков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212335" y="2940791"/>
            <a:ext cx="3714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Возможности технологии позволяют анализировать</a:t>
            </a:r>
            <a:b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 150 анкет одновременно</a:t>
            </a:r>
            <a:b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(12,7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млн. знаков в секунду)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29" y="1900209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36" y="3020763"/>
            <a:ext cx="409286" cy="40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http://wikiotvety.ru/images/f/7/pmzh-v-kanade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53"/>
          <a:stretch/>
        </p:blipFill>
        <p:spPr bwMode="auto">
          <a:xfrm>
            <a:off x="77619" y="1396151"/>
            <a:ext cx="4290646" cy="357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179512" y="363848"/>
            <a:ext cx="4959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Детектор печатей и факсимиле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767" y="938556"/>
            <a:ext cx="4446214" cy="391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 descr="C:\Users\Zabolotsky\Desktop\скрины для RS\БКФ\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32" y="1095046"/>
            <a:ext cx="4062927" cy="18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Zabolotsky\Desktop\скрины для RS\Печать\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8"/>
          <a:stretch/>
        </p:blipFill>
        <p:spPr bwMode="auto">
          <a:xfrm>
            <a:off x="2462081" y="2133335"/>
            <a:ext cx="4077907" cy="16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Прямая соединительная линия 39"/>
          <p:cNvCxnSpPr/>
          <p:nvPr/>
        </p:nvCxnSpPr>
        <p:spPr>
          <a:xfrm flipH="1">
            <a:off x="34503" y="4984018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1709682" y="3847647"/>
            <a:ext cx="0" cy="1136371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1637674" y="3703627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11560" y="2420888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671493" y="2494347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печати как части графического объекта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flipV="1">
            <a:off x="7907754" y="2876237"/>
            <a:ext cx="0" cy="2134648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7835746" y="2732215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809632" y="1449477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6869565" y="1522935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выявит печать, даже если та перекрывает текст или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7143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68629" y="225530"/>
            <a:ext cx="6268602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Оптическое распознавание символов 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OCR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2409732"/>
            <a:ext cx="37862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Два варианта поставки модуля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Tesseract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ABBYY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32040" y="1455789"/>
            <a:ext cx="3714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Большое число поддерживаемых языков и типов файлов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3487676"/>
            <a:ext cx="3714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контроля отсканированных документов 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(совместно с решением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DPrint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1235834"/>
            <a:ext cx="4283968" cy="3550165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8736" y="3277746"/>
            <a:ext cx="4104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</a:t>
            </a:r>
            <a:r>
              <a:rPr lang="en-US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</a:t>
            </a: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 </a:t>
            </a: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распознавания изображений, с целью извлечения из них текстовой информации для дальнейшего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анализа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29682"/>
            <a:ext cx="2571750" cy="1838801"/>
          </a:xfrm>
          <a:prstGeom prst="rect">
            <a:avLst/>
          </a:prstGeom>
        </p:spPr>
      </p:pic>
      <p:pic>
        <p:nvPicPr>
          <p:cNvPr id="13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912260" y="249493"/>
            <a:ext cx="1820444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3444" y="688071"/>
            <a:ext cx="3862388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Zabolotsky\Desktop\скрины для RS\Шаблоны\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12012"/>
          <a:stretch/>
        </p:blipFill>
        <p:spPr bwMode="auto">
          <a:xfrm>
            <a:off x="3090315" y="773352"/>
            <a:ext cx="1546868" cy="1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Zabolotsky\Desktop\скрины для RS\БКФ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31" y="805619"/>
            <a:ext cx="2178818" cy="15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Zabolotsky\Desktop\скрины для RS\Шаблоны\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5"/>
          <a:stretch/>
        </p:blipFill>
        <p:spPr bwMode="auto">
          <a:xfrm>
            <a:off x="4844638" y="778270"/>
            <a:ext cx="1815594" cy="170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Zabolotsky\Desktop\скрины для RS\Шаблоны\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1"/>
          <a:stretch/>
        </p:blipFill>
        <p:spPr bwMode="auto">
          <a:xfrm>
            <a:off x="3079195" y="2219376"/>
            <a:ext cx="3419077" cy="8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160918" y="135463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Комбинированные объекты защиты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0" y="4093258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313638" y="2885736"/>
            <a:ext cx="0" cy="1207522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1241630" y="2733768"/>
            <a:ext cx="144016" cy="151964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15516" y="1815666"/>
            <a:ext cx="2196244" cy="918102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75449" y="1859218"/>
            <a:ext cx="2076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Снижение числа ложных срабатываний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7814021" y="2137029"/>
            <a:ext cx="0" cy="195623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7742013" y="1985060"/>
            <a:ext cx="144016" cy="151964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715899" y="1066958"/>
            <a:ext cx="2196244" cy="918102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835765" y="1110510"/>
            <a:ext cx="2076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сложных типов данных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7470322" y="3790335"/>
            <a:ext cx="0" cy="302924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 flipV="1">
            <a:off x="7398314" y="3635382"/>
            <a:ext cx="144016" cy="127339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174178" y="2380554"/>
            <a:ext cx="2448272" cy="1254828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202118" y="2373498"/>
            <a:ext cx="244827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Комбинирование различных объектов 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защиты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(печать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шаблон документа «Договор</a:t>
            </a:r>
            <a:r>
              <a:rPr lang="ru-R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»)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9044" y="4093258"/>
            <a:ext cx="855709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Комбинированные объекты защиты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Monitor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комбинировать различные технологии анализа для точного детектирования конфиденциальных данных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работы: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1" y="845820"/>
            <a:ext cx="914400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3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97197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2777" y="1167594"/>
            <a:ext cx="72184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 smtClean="0">
                <a:solidFill>
                  <a:srgbClr val="007D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en-US" sz="1800" dirty="0" smtClean="0">
                <a:solidFill>
                  <a:srgbClr val="007D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Monitor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i="1" dirty="0">
                <a:latin typeface="Arial" pitchFamily="34" charset="0"/>
                <a:cs typeface="Arial" pitchFamily="34" charset="0"/>
              </a:rPr>
              <a:t>автоматизированная система контроля информационных потоков организации для выявления утечек информации и других внутренних угроз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91" y="2761904"/>
            <a:ext cx="633778" cy="782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29" y="2871005"/>
            <a:ext cx="838587" cy="6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3" y="2832204"/>
            <a:ext cx="779356" cy="751299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187732" y="3699864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траффика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55988" y="3689997"/>
            <a:ext cx="2082127" cy="1224137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Автоматический анализ и классификация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88236" y="3689994"/>
            <a:ext cx="2082127" cy="1224138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действий согласно политикам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956488" y="3687874"/>
            <a:ext cx="2089385" cy="1226260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и проведение расследований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://upload.wikimedia.org/wikipedia/commons/thumb/f/f9/Balance_icon.svg/256px-Balance_ic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79" y="2812968"/>
            <a:ext cx="853440" cy="6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7732" y="374490"/>
            <a:ext cx="3406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Назначение системы</a:t>
            </a:r>
            <a:endParaRPr lang="ru-RU" sz="2400" b="1" dirty="0">
              <a:solidFill>
                <a:srgbClr val="305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27713" y="123478"/>
            <a:ext cx="6090031" cy="75608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контроль рабочих станций сотрудников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008" y="1235834"/>
            <a:ext cx="5364088" cy="3388147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2784723"/>
            <a:ext cx="51164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err="1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InfoWatch</a:t>
            </a:r>
            <a:r>
              <a:rPr lang="en-US" sz="1400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Monitor</a:t>
            </a:r>
            <a:r>
              <a:rPr lang="ru-RU" sz="1400" i="1" dirty="0" smtClean="0">
                <a:solidFill>
                  <a:srgbClr val="305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омпонент защиты рабочих станций, контролирующий печать и копирование документов на съемные носители, а также позволяющий производить контроль портов и съемных устройств</a:t>
            </a: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49786" y="1221600"/>
            <a:ext cx="262684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доступа:</a:t>
            </a:r>
            <a:r>
              <a:rPr lang="en-US" sz="14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Облачные хранилища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Внешние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к сетям Интернет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Снимки экрана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47828" y="2916337"/>
            <a:ext cx="284482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Теневое копирование:</a:t>
            </a:r>
            <a:endParaRPr lang="ru-RU" sz="14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Почтовые сообщения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Программы обмена сообщениями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Файлы, копируемые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внешние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Печать на локальных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сетевых принтерах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HTTPS, HTTP, FTP, FTPS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r="4724"/>
          <a:stretch/>
        </p:blipFill>
        <p:spPr bwMode="auto">
          <a:xfrm>
            <a:off x="127713" y="1131843"/>
            <a:ext cx="5273059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7" y="1366839"/>
            <a:ext cx="303086" cy="3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7" y="3003801"/>
            <a:ext cx="303086" cy="3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3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ifintseva\Desktop\Фирменный стиль\Infowatch-logo_horizont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6"/>
          <a:stretch/>
        </p:blipFill>
        <p:spPr bwMode="auto">
          <a:xfrm>
            <a:off x="6660232" y="249493"/>
            <a:ext cx="2072472" cy="3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удаленного доступа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>
          <a:xfrm flipH="1">
            <a:off x="251520" y="1131590"/>
            <a:ext cx="4068460" cy="304361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82615" y="1934805"/>
            <a:ext cx="335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по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RDP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82613" y="2571753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Citrix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rot="5400000">
            <a:off x="4725017" y="2113439"/>
            <a:ext cx="27003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rot="5400000">
            <a:off x="4725017" y="2727754"/>
            <a:ext cx="270030" cy="0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работы: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 Monitor Mobile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1" y="628576"/>
            <a:ext cx="7469505" cy="442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6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мобильных устройств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C:\Users\dankevich\Documents\Presentations\2016-02 Русская презентация\Картинки\Small\Depositphotos_34453863_origina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98"/>
          <a:stretch/>
        </p:blipFill>
        <p:spPr bwMode="auto">
          <a:xfrm flipH="1">
            <a:off x="0" y="1037390"/>
            <a:ext cx="5144970" cy="4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292080" y="1062484"/>
            <a:ext cx="3131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операционные системы: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92080" y="2067694"/>
            <a:ext cx="3131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модели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устройств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 4/4s5/5s/6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iPad 1/2/3/mini/air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25904" y="4831878"/>
            <a:ext cx="35782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ru-RU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осуществляется до  версии прошивки 9.0.2</a:t>
            </a:r>
            <a:endParaRPr lang="ru-RU" sz="10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98205" y="3067712"/>
            <a:ext cx="3131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Поддерживаемые модели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устройств:</a:t>
            </a:r>
            <a:r>
              <a:rPr lang="en-US" sz="1600" b="1" dirty="0" smtClean="0">
                <a:solidFill>
                  <a:srgbClr val="2F7B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Galaxy S3/S4/S5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YOTAPHONE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Ascend P6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(ASUS) Nexus 7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YotaPhone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437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устройств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52263" y="1390753"/>
            <a:ext cx="26268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</a:t>
            </a:r>
            <a:endParaRPr lang="ru-RU" sz="1600" b="1" dirty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iMessage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Messenger </a:t>
            </a:r>
            <a:endParaRPr lang="ru-RU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052263" y="2442752"/>
            <a:ext cx="2626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Камера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52263" y="3159285"/>
            <a:ext cx="2626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и загрузка приложений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 smtClean="0">
              <a:solidFill>
                <a:srgbClr val="2F7B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99"/>
          <a:stretch/>
        </p:blipFill>
        <p:spPr>
          <a:xfrm>
            <a:off x="1" y="1382530"/>
            <a:ext cx="4860032" cy="221533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3" y="146032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8" y="244516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8" y="3240970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4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75606" y="33470"/>
            <a:ext cx="5836554" cy="6428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Контроль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устройств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17567" y="1221602"/>
            <a:ext cx="3346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SMTP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трафик 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вложений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17563" y="2031690"/>
            <a:ext cx="33469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Веб-трафик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HTTP/s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трафик 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Веб-ресурсы, социальные сети, облачные хранилища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617562" y="2920613"/>
            <a:ext cx="334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Messenger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17563" y="3616444"/>
            <a:ext cx="3346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Камера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17562" y="3975908"/>
            <a:ext cx="334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приложений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«Белые» и «Черные» списки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Запрет использования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294145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1" y="3616446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7" y="4037895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2089671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40" y="1275609"/>
            <a:ext cx="409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 descr="http://www.infocity.az/wp-content/uploads/2015/12/android-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907"/>
          <a:stretch/>
        </p:blipFill>
        <p:spPr bwMode="auto">
          <a:xfrm>
            <a:off x="0" y="1275607"/>
            <a:ext cx="470708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22539" y="87474"/>
            <a:ext cx="6111065" cy="75608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Модуль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Crawler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контроль данных</a:t>
            </a:r>
          </a:p>
          <a:p>
            <a:pPr algn="l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«в покое»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16" y="735546"/>
            <a:ext cx="9144000" cy="457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4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5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52536" y="39074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pic>
        <p:nvPicPr>
          <p:cNvPr id="19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3" y="1410622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Schiz\Desktop\Copy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77" y="2974423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Объект 5"/>
          <p:cNvSpPr txBox="1">
            <a:spLocks/>
          </p:cNvSpPr>
          <p:nvPr/>
        </p:nvSpPr>
        <p:spPr>
          <a:xfrm>
            <a:off x="1943708" y="1992490"/>
            <a:ext cx="1995868" cy="2388407"/>
          </a:xfrm>
          <a:prstGeom prst="rect">
            <a:avLst/>
          </a:prstGeom>
          <a:effectLst/>
        </p:spPr>
        <p:txBody>
          <a:bodyPr vert="horz" lIns="107275" tIns="53637" rIns="107275" bIns="53637" rtlCol="0">
            <a:no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6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0" i="1" dirty="0" smtClean="0"/>
              <a:t>«В разрыв»</a:t>
            </a:r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endParaRPr lang="ru-RU" sz="2000" b="0" i="1" dirty="0"/>
          </a:p>
          <a:p>
            <a:pPr marL="0" indent="0">
              <a:buNone/>
            </a:pPr>
            <a:r>
              <a:rPr lang="ru-RU" sz="2400" b="0" i="1" dirty="0" smtClean="0"/>
              <a:t>«Копия»</a:t>
            </a:r>
          </a:p>
          <a:p>
            <a:pPr>
              <a:buFont typeface="Wingdings" pitchFamily="2" charset="2"/>
              <a:buChar char="ü"/>
            </a:pPr>
            <a:endParaRPr lang="ru-RU" sz="2000" b="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95938" y="594681"/>
            <a:ext cx="3742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Транспортные режимы</a:t>
            </a:r>
            <a:endParaRPr lang="ru-RU" sz="2400" b="1" dirty="0">
              <a:solidFill>
                <a:srgbClr val="305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98982"/>
            <a:ext cx="8577072" cy="3145536"/>
          </a:xfrm>
          <a:prstGeom prst="rect">
            <a:avLst/>
          </a:prstGeom>
        </p:spPr>
      </p:pic>
      <p:pic>
        <p:nvPicPr>
          <p:cNvPr id="7" name="Picture 5" descr="C:\Users\Schiz\Desktop\Copy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20" y="3543858"/>
            <a:ext cx="134112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75606" y="44624"/>
            <a:ext cx="6340610" cy="108012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err="1" smtClean="0">
                <a:solidFill>
                  <a:srgbClr val="305F33"/>
                </a:solidFill>
              </a:rPr>
              <a:t>InfoWatch</a:t>
            </a:r>
            <a:r>
              <a:rPr lang="en-US" sz="1600" b="0" dirty="0" smtClean="0">
                <a:solidFill>
                  <a:srgbClr val="305F33"/>
                </a:solidFill>
              </a:rPr>
              <a:t> Traffic Monitor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Копия трафика с сетевого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72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/>
          <p:cNvGrpSpPr/>
          <p:nvPr/>
        </p:nvGrpSpPr>
        <p:grpSpPr>
          <a:xfrm>
            <a:off x="4970894" y="1560408"/>
            <a:ext cx="4029598" cy="670997"/>
            <a:chOff x="5009022" y="1880846"/>
            <a:chExt cx="4029598" cy="894661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5009022" y="1880846"/>
              <a:ext cx="1257290" cy="894661"/>
              <a:chOff x="4001520" y="1577128"/>
              <a:chExt cx="1579851" cy="1450376"/>
            </a:xfrm>
          </p:grpSpPr>
          <p:pic>
            <p:nvPicPr>
              <p:cNvPr id="25" name="Picture 5" descr="C:\WORK\EugeneK\xxx_Presentation\InfoWatch\Pictures\Content2\7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6915" y="1577128"/>
                <a:ext cx="630931" cy="806492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001520" y="2362237"/>
                <a:ext cx="1579851" cy="66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Общение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348474" y="2016132"/>
              <a:ext cx="26901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8900" algn="l"/>
                </a:tabLst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ICQ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Skype,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Lync,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Jabber,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593948" y="1598743"/>
            <a:ext cx="3834036" cy="608675"/>
            <a:chOff x="517937" y="1931957"/>
            <a:chExt cx="3834036" cy="811566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517937" y="1931957"/>
              <a:ext cx="926973" cy="811566"/>
              <a:chOff x="-138012" y="1659931"/>
              <a:chExt cx="1421714" cy="1248827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4653" y="1659931"/>
                <a:ext cx="709008" cy="657308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-138012" y="2277288"/>
                <a:ext cx="1421714" cy="6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>
                    <a:solidFill>
                      <a:srgbClr val="006600"/>
                    </a:solidFill>
                  </a:rPr>
                  <a:t>Почта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611319" y="1952836"/>
              <a:ext cx="2740654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SMTP, IMAP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POP3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MAPI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NPRC</a:t>
              </a:r>
              <a:endPara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490337" y="2424789"/>
            <a:ext cx="1207792" cy="805584"/>
            <a:chOff x="1127991" y="1587168"/>
            <a:chExt cx="2106225" cy="17190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13973" y="1587168"/>
              <a:ext cx="900584" cy="802834"/>
            </a:xfrm>
            <a:prstGeom prst="rect">
              <a:avLst/>
            </a:prstGeom>
            <a:ln>
              <a:noFill/>
            </a:ln>
            <a:effectLst>
              <a:outerShdw blurRad="63500" dist="12700" dir="2700000" algn="tl" rotWithShape="0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127991" y="2189717"/>
              <a:ext cx="2106225" cy="1116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 smtClean="0">
                  <a:solidFill>
                    <a:srgbClr val="006600"/>
                  </a:solidFill>
                </a:rPr>
                <a:t>Интернет-ресурсы</a:t>
              </a:r>
              <a:endParaRPr lang="ru-RU" sz="1400" b="1" dirty="0">
                <a:solidFill>
                  <a:srgbClr val="006600"/>
                </a:solidFill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428904" y="3234580"/>
            <a:ext cx="3672408" cy="893503"/>
            <a:chOff x="359532" y="4401108"/>
            <a:chExt cx="3672408" cy="1191338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359532" y="4401108"/>
              <a:ext cx="1288462" cy="1191338"/>
              <a:chOff x="2132239" y="1057706"/>
              <a:chExt cx="2077572" cy="1741236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5400000" flipH="1">
                <a:off x="2760205" y="1057707"/>
                <a:ext cx="1031868" cy="1031866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132239" y="1779304"/>
                <a:ext cx="2077572" cy="1019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Съемные носители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651327" y="4643616"/>
              <a:ext cx="2380613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И другие внешние устройства</a:t>
              </a:r>
              <a:endPara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5040052" y="3365097"/>
            <a:ext cx="1375763" cy="675509"/>
            <a:chOff x="5075308" y="1533139"/>
            <a:chExt cx="2133093" cy="138905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75389" y="1533139"/>
              <a:ext cx="776389" cy="806489"/>
            </a:xfrm>
            <a:prstGeom prst="rect">
              <a:avLst/>
            </a:prstGeom>
            <a:ln>
              <a:noFill/>
            </a:ln>
            <a:effectLst>
              <a:outerShdw blurRad="63500" dist="12700" dir="2700000" algn="tl" rotWithShape="0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075308" y="2289310"/>
              <a:ext cx="2133093" cy="63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 smtClean="0">
                  <a:solidFill>
                    <a:srgbClr val="006600"/>
                  </a:solidFill>
                </a:rPr>
                <a:t>Хранилища</a:t>
              </a:r>
              <a:endParaRPr lang="ru-RU" sz="1400" b="1" dirty="0">
                <a:solidFill>
                  <a:srgbClr val="006600"/>
                </a:solidFill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5077284" y="2443665"/>
            <a:ext cx="3779195" cy="705842"/>
            <a:chOff x="5151412" y="3076202"/>
            <a:chExt cx="3779195" cy="941123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5151412" y="3076202"/>
              <a:ext cx="1042891" cy="941123"/>
              <a:chOff x="7599128" y="1574651"/>
              <a:chExt cx="1480173" cy="1335733"/>
            </a:xfrm>
          </p:grpSpPr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72747" y="1574651"/>
                <a:ext cx="1024529" cy="892898"/>
              </a:xfrm>
              <a:prstGeom prst="rect">
                <a:avLst/>
              </a:prstGeom>
              <a:ln>
                <a:noFill/>
              </a:ln>
              <a:effectLst>
                <a:outerShdw blurRad="63500" dist="12700" dir="2700000" algn="tl" rotWithShape="0">
                  <a:srgbClr val="000000">
                    <a:alpha val="3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599128" y="2327948"/>
                <a:ext cx="1480173" cy="58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b="1" dirty="0" smtClean="0">
                    <a:solidFill>
                      <a:srgbClr val="006600"/>
                    </a:solidFill>
                  </a:rPr>
                  <a:t>Печать</a:t>
                </a:r>
                <a:endParaRPr lang="ru-RU" sz="1400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394967" y="3221946"/>
              <a:ext cx="2535640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Локальные, сетевые принтеры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2" name="Picture 2" descr="C:\Users\rokhlov\Desktop\mobil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22" y="4125681"/>
            <a:ext cx="414337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266774" y="4571189"/>
            <a:ext cx="128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006600"/>
                </a:solidFill>
              </a:rPr>
              <a:t>Мобильные устройства</a:t>
            </a:r>
            <a:endParaRPr lang="ru-RU" sz="1400" b="1" dirty="0">
              <a:solidFill>
                <a:srgbClr val="006600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239103" y="375506"/>
            <a:ext cx="4055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Контролируемые каналы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3693" y="4128083"/>
            <a:ext cx="2380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Почта,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SMS, HTTP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Whatsapp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iMessage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Камера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79840" y="3297086"/>
            <a:ext cx="275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Сетевые хранилища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Локальные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диски рабочих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станций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Sharepoint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3023" y="2672453"/>
            <a:ext cx="26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HTTP(s), FTP(s)</a:t>
            </a:r>
            <a:r>
              <a:rPr lang="ru-RU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88540" y="345417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9642"/>
            <a:ext cx="81534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183818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5748" y="334963"/>
            <a:ext cx="2898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Почтовый сервер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8" name="Picture 5" descr="C:\Users\Schiz\Desktop\Copy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3498185"/>
            <a:ext cx="134112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5" y="1548011"/>
            <a:ext cx="872775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363848"/>
            <a:ext cx="2451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Прокси сервер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7" name="Picture 2" descr="C:\Users\Schiz\Desktop\hand-symbol-graph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97250" l="1000" r="99167">
                        <a14:foregroundMark x1="24667" y1="55000" x2="24667" y2="55000"/>
                        <a14:foregroundMark x1="43000" y1="56750" x2="43000" y2="56750"/>
                        <a14:foregroundMark x1="21167" y1="71000" x2="21167" y2="71000"/>
                        <a14:foregroundMark x1="32667" y1="77750" x2="32667" y2="77750"/>
                        <a14:foregroundMark x1="38167" y1="45500" x2="38167" y2="45500"/>
                        <a14:foregroundMark x1="32667" y1="40250" x2="32667" y2="40250"/>
                        <a14:foregroundMark x1="14000" y1="80750" x2="14000" y2="80750"/>
                        <a14:foregroundMark x1="43833" y1="39000" x2="43833" y2="39000"/>
                        <a14:foregroundMark x1="22000" y1="23500" x2="22000" y2="23500"/>
                        <a14:foregroundMark x1="31167" y1="25250" x2="31167" y2="25250"/>
                        <a14:foregroundMark x1="30667" y1="24750" x2="30667" y2="24750"/>
                        <a14:foregroundMark x1="35500" y1="30000" x2="35500" y2="30000"/>
                        <a14:foregroundMark x1="21500" y1="41250" x2="21500" y2="41250"/>
                        <a14:foregroundMark x1="26667" y1="24750" x2="26667" y2="24750"/>
                        <a14:foregroundMark x1="14833" y1="33500" x2="14833" y2="33500"/>
                        <a14:foregroundMark x1="14500" y1="50250" x2="14500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363838"/>
            <a:ext cx="2323519" cy="15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0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749487"/>
              </p:ext>
            </p:extLst>
          </p:nvPr>
        </p:nvGraphicFramePr>
        <p:xfrm>
          <a:off x="185344" y="87474"/>
          <a:ext cx="8820981" cy="4940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8785"/>
                <a:gridCol w="846981"/>
                <a:gridCol w="977689"/>
                <a:gridCol w="878351"/>
                <a:gridCol w="961133"/>
                <a:gridCol w="852210"/>
                <a:gridCol w="863537"/>
                <a:gridCol w="892295"/>
              </a:tblGrid>
              <a:tr h="3372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Канал передачи данных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ICAP or TMG 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адаптер</a:t>
                      </a:r>
                      <a:endParaRPr lang="en-US" sz="10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BCC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правило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Lotus Domino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агент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Lync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адаптер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DM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агент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Crawler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indent="4318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577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FTP, FTPS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SMTP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SMTPS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POP3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POP3S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IMAP4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IMAP4S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NRPC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NRPC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/SSL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MAPI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S/MIME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071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Skype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Jabber (XMPP)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Yahoo! Messenger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ICQ (Oscar)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 Lync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930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Внешние носители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124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Печать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342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Storages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Контроль внешних носителей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Контроль сетевых соединений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800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Контроль доступа к приложениям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2035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Контроль создание скриншотов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  <a:tr h="171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Хранилища информации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/>
                        </a:rPr>
                        <a:t>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33679" marR="33679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2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288540" y="331473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365038"/>
            <a:ext cx="3601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Архитектура продукта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7" name="Рисунок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915565"/>
            <a:ext cx="7550862" cy="402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5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4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1799692" y="7249001"/>
            <a:ext cx="4932382" cy="5343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66809" y="374490"/>
            <a:ext cx="326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Технологии анализа</a:t>
            </a:r>
            <a:endParaRPr lang="ru-RU" sz="2400" b="1" dirty="0">
              <a:solidFill>
                <a:srgbClr val="305F33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1183862" y="1059582"/>
            <a:ext cx="6607530" cy="3674256"/>
            <a:chOff x="791580" y="2132856"/>
            <a:chExt cx="6607530" cy="3674256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2994090" y="4581128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791580" y="2134704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994090" y="213285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5196600" y="213285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7" name="Прямоугольник 66"/>
            <p:cNvSpPr/>
            <p:nvPr/>
          </p:nvSpPr>
          <p:spPr>
            <a:xfrm>
              <a:off x="791580" y="3353110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5196600" y="3351262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791580" y="4582976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5196600" y="4581128"/>
              <a:ext cx="2202510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2975249" y="3351262"/>
              <a:ext cx="2240253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305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2" name="Плюс 71"/>
            <p:cNvSpPr/>
            <p:nvPr/>
          </p:nvSpPr>
          <p:spPr>
            <a:xfrm>
              <a:off x="4998578" y="4383106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3" name="Плюс 72"/>
            <p:cNvSpPr/>
            <p:nvPr/>
          </p:nvSpPr>
          <p:spPr>
            <a:xfrm>
              <a:off x="2796068" y="4383106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4" name="Плюс 73"/>
            <p:cNvSpPr/>
            <p:nvPr/>
          </p:nvSpPr>
          <p:spPr>
            <a:xfrm>
              <a:off x="2796068" y="3155088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5" name="Плюс 74"/>
            <p:cNvSpPr/>
            <p:nvPr/>
          </p:nvSpPr>
          <p:spPr>
            <a:xfrm>
              <a:off x="4998578" y="3155088"/>
              <a:ext cx="396044" cy="396044"/>
            </a:xfrm>
            <a:prstGeom prst="mathPlus">
              <a:avLst/>
            </a:prstGeom>
            <a:solidFill>
              <a:srgbClr val="305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76" name="Прямоугольник 75"/>
          <p:cNvSpPr/>
          <p:nvPr/>
        </p:nvSpPr>
        <p:spPr>
          <a:xfrm>
            <a:off x="3405213" y="1317707"/>
            <a:ext cx="2164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Текстовые объекты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3456165" y="3622403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Оптическое распознавание символов 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OCR)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5607784" y="1163822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эталонных документов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3299085" y="2537961"/>
            <a:ext cx="23762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Комбинированные объекты защиты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5607784" y="2382228"/>
            <a:ext cx="2164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выгрузок из баз данных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1213168" y="3612094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заполненных 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анкет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5630694" y="3631406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Детектор 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печатей</a:t>
            </a:r>
          </a:p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И </a:t>
            </a:r>
          </a:p>
          <a:p>
            <a:pPr algn="ct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факсимиле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202703" y="1317707"/>
            <a:ext cx="2164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Лингвистический анализ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1213287" y="2384076"/>
            <a:ext cx="21648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Детектор графических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6884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5"/>
          <p:cNvSpPr txBox="1">
            <a:spLocks/>
          </p:cNvSpPr>
          <p:nvPr/>
        </p:nvSpPr>
        <p:spPr>
          <a:xfrm>
            <a:off x="980122" y="1491631"/>
            <a:ext cx="7300293" cy="567062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360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90000"/>
              <a:buFontTx/>
              <a:buBlip>
                <a:blip r:embed="rId3"/>
              </a:buBlip>
              <a:tabLst>
                <a:tab pos="360000" algn="l"/>
                <a:tab pos="720000" algn="l"/>
                <a:tab pos="1080000" algn="l"/>
              </a:tabLst>
              <a:defRPr sz="1600" b="1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2788" indent="-352425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80000"/>
              <a:buFont typeface="Wingdings" pitchFamily="2" charset="2"/>
              <a:buChar char="l"/>
              <a:tabLst>
                <a:tab pos="360000" algn="l"/>
                <a:tab pos="720000" algn="l"/>
                <a:tab pos="1080000" algn="l"/>
              </a:tabLst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363538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"/>
              <a:defRPr sz="1600" kern="1200" baseline="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360363" algn="l" defTabSz="360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tabLst>
                <a:tab pos="360000" algn="l"/>
                <a:tab pos="720000" algn="l"/>
                <a:tab pos="1080000" algn="l"/>
              </a:tabLst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1563" indent="-174625" algn="l" defTabSz="648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640"/>
              </a:buClr>
              <a:buSzPct val="60000"/>
              <a:buFont typeface="Wingdings" pitchFamily="2" charset="2"/>
              <a:buChar char="¢"/>
              <a:defRPr sz="1800" kern="1200">
                <a:ln w="6350" cap="rnd">
                  <a:noFill/>
                </a:ln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950045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416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2788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160" indent="-268186" algn="l" defTabSz="10727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ru-RU" sz="2000" b="0" dirty="0" smtClean="0">
                <a:solidFill>
                  <a:prstClr val="black"/>
                </a:solidFill>
              </a:rPr>
              <a:t>Определение тематики текста на основании найденных терминов</a:t>
            </a:r>
          </a:p>
          <a:p>
            <a:pPr>
              <a:buFont typeface="Wingdings" pitchFamily="2" charset="2"/>
              <a:buChar char="ü"/>
            </a:pPr>
            <a:endParaRPr lang="ru-RU" sz="2000" b="0" dirty="0" smtClean="0"/>
          </a:p>
          <a:p>
            <a:pPr lvl="5">
              <a:buFont typeface="Wingdings" pitchFamily="2" charset="2"/>
              <a:buChar char="ü"/>
            </a:pPr>
            <a:endParaRPr lang="ru-RU" sz="2400" dirty="0">
              <a:latin typeface="Arial" panose="020B0604020202020204" pitchFamily="34" charset="0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6843" y="2212794"/>
            <a:ext cx="100584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4538" y="2188211"/>
            <a:ext cx="868680" cy="112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50485" y="3057526"/>
            <a:ext cx="14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Финансы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8787" y="2249612"/>
            <a:ext cx="1476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Прибыль</a:t>
            </a: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Банк</a:t>
            </a: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Сумма кредитов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8744" y="4207705"/>
            <a:ext cx="14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ИТ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1946" y="3609030"/>
            <a:ext cx="147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База данных</a:t>
            </a:r>
            <a:endParaRPr lang="en-US" sz="16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Шифрование</a:t>
            </a:r>
            <a:endParaRPr lang="en-US" sz="16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ru-RU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Логин</a:t>
            </a:r>
            <a:endParaRPr lang="ru-RU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6" name="Группа 15"/>
          <p:cNvGrpSpPr>
            <a:grpSpLocks noChangeAspect="1"/>
          </p:cNvGrpSpPr>
          <p:nvPr/>
        </p:nvGrpSpPr>
        <p:grpSpPr>
          <a:xfrm>
            <a:off x="4479741" y="3522880"/>
            <a:ext cx="704327" cy="684827"/>
            <a:chOff x="2430594" y="2505076"/>
            <a:chExt cx="937185" cy="93718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594" y="2505076"/>
              <a:ext cx="937185" cy="9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Стрелка вниз 17"/>
            <p:cNvSpPr/>
            <p:nvPr/>
          </p:nvSpPr>
          <p:spPr>
            <a:xfrm rot="16200000">
              <a:off x="2608504" y="2684649"/>
              <a:ext cx="474963" cy="436403"/>
            </a:xfrm>
            <a:prstGeom prst="downArrow">
              <a:avLst/>
            </a:prstGeom>
            <a:solidFill>
              <a:srgbClr val="00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243456" y="374490"/>
            <a:ext cx="399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Лингвистический анализ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6843" y="3417618"/>
            <a:ext cx="100584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Группа 20"/>
          <p:cNvGrpSpPr>
            <a:grpSpLocks noChangeAspect="1"/>
          </p:cNvGrpSpPr>
          <p:nvPr/>
        </p:nvGrpSpPr>
        <p:grpSpPr>
          <a:xfrm>
            <a:off x="4479741" y="2318055"/>
            <a:ext cx="704327" cy="684827"/>
            <a:chOff x="2430594" y="2505076"/>
            <a:chExt cx="937185" cy="937185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594" y="2505076"/>
              <a:ext cx="937185" cy="9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Стрелка вниз 22"/>
            <p:cNvSpPr/>
            <p:nvPr/>
          </p:nvSpPr>
          <p:spPr>
            <a:xfrm rot="16200000">
              <a:off x="2608504" y="2684649"/>
              <a:ext cx="474963" cy="436403"/>
            </a:xfrm>
            <a:prstGeom prst="downArrow">
              <a:avLst/>
            </a:prstGeom>
            <a:solidFill>
              <a:srgbClr val="00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4538" y="3437753"/>
            <a:ext cx="868680" cy="112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84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108520" y="267785"/>
            <a:ext cx="3636404" cy="6750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InfoWatch Traffic Monitor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77108" y="374490"/>
            <a:ext cx="4709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База контентной фильтрации</a:t>
            </a:r>
            <a:endParaRPr lang="ru-RU" sz="2400" b="1" dirty="0">
              <a:solidFill>
                <a:srgbClr val="305F33"/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6221" y="987946"/>
            <a:ext cx="4589996" cy="404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Прямая соединительная линия 49"/>
          <p:cNvCxnSpPr/>
          <p:nvPr/>
        </p:nvCxnSpPr>
        <p:spPr>
          <a:xfrm flipH="1">
            <a:off x="-14300" y="5034011"/>
            <a:ext cx="9144000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1173324" y="3292415"/>
            <a:ext cx="0" cy="1741596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51"/>
          <p:cNvSpPr/>
          <p:nvPr/>
        </p:nvSpPr>
        <p:spPr>
          <a:xfrm>
            <a:off x="1101316" y="3148396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 flipV="1">
            <a:off x="7799721" y="2294139"/>
            <a:ext cx="0" cy="2739873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7727713" y="2150118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 flipV="1">
            <a:off x="7456022" y="3963085"/>
            <a:ext cx="0" cy="1070925"/>
          </a:xfrm>
          <a:prstGeom prst="line">
            <a:avLst/>
          </a:prstGeom>
          <a:ln w="19050">
            <a:solidFill>
              <a:srgbClr val="2F7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7384014" y="3819065"/>
            <a:ext cx="144016" cy="144016"/>
          </a:xfrm>
          <a:prstGeom prst="ellipse">
            <a:avLst/>
          </a:prstGeom>
          <a:solidFill>
            <a:srgbClr val="2F7B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F7B3A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1222995"/>
            <a:ext cx="41528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3" descr="C:\Users\Zabolotsky\Desktop\скрины для RS\БКФ\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97" y="1762522"/>
            <a:ext cx="1695413" cy="16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Скругленный прямоугольник 59"/>
          <p:cNvSpPr/>
          <p:nvPr/>
        </p:nvSpPr>
        <p:spPr>
          <a:xfrm>
            <a:off x="6231886" y="2585737"/>
            <a:ext cx="2448272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6231886" y="2659196"/>
            <a:ext cx="24482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БКФ «под ключ»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доработка отраслевой БКФ под специфику заказчика</a:t>
            </a:r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6701599" y="929553"/>
            <a:ext cx="2196244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6761532" y="1003012"/>
            <a:ext cx="2076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115 различных БКФ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(включая БКФ на других языках)</a:t>
            </a: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127255" y="1937665"/>
            <a:ext cx="2344166" cy="1224136"/>
          </a:xfrm>
          <a:prstGeom prst="roundRect">
            <a:avLst/>
          </a:prstGeom>
          <a:solidFill>
            <a:srgbClr val="2F7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127255" y="2011124"/>
            <a:ext cx="23441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2075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БКФ: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Стандартная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Отраслевая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Кастомизированная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/>
          <p:cNvSpPr/>
          <p:nvPr/>
        </p:nvSpPr>
        <p:spPr>
          <a:xfrm>
            <a:off x="3340632" y="2929185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Лингвистическая поддержка 30 языков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68324" y="2929185"/>
            <a:ext cx="2099478" cy="1214269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Автоматическое детектирование языка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31" y="1663059"/>
            <a:ext cx="1097280" cy="1097280"/>
          </a:xfrm>
          <a:prstGeom prst="rect">
            <a:avLst/>
          </a:prstGeom>
        </p:spPr>
      </p:pic>
      <p:pic>
        <p:nvPicPr>
          <p:cNvPr id="24" name="Picture 2" descr="C:\WORK\EugeneK\xxx_Presentation\InfoWatch\Pictures\Content2\1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04" y="1600695"/>
            <a:ext cx="884517" cy="1216211"/>
          </a:xfrm>
          <a:prstGeom prst="rect">
            <a:avLst/>
          </a:prstGeom>
          <a:ln>
            <a:noFill/>
          </a:ln>
          <a:effectLst>
            <a:outerShdw blurRad="63500" dist="12700" dir="27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WORK\EugeneK\xxx_Presentation\InfoWatch\Pictures\Content2\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13" y="2352483"/>
            <a:ext cx="374091" cy="423970"/>
          </a:xfrm>
          <a:prstGeom prst="rect">
            <a:avLst/>
          </a:prstGeom>
          <a:ln>
            <a:noFill/>
          </a:ln>
          <a:effectLst>
            <a:outerShdw blurRad="63500" dist="12700" dir="27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15516" y="374490"/>
            <a:ext cx="399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305F33"/>
                </a:solidFill>
              </a:rPr>
              <a:t>Лингвистический анализ</a:t>
            </a:r>
            <a:endParaRPr lang="ru-RU" sz="2400" b="1" dirty="0">
              <a:solidFill>
                <a:srgbClr val="305F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7134" y="1587466"/>
            <a:ext cx="2125010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 smtClean="0"/>
              <a:t>кредит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/>
              <a:t>к</a:t>
            </a:r>
            <a:r>
              <a:rPr lang="ru-RU" sz="1600" i="1" dirty="0" smtClean="0"/>
              <a:t>редиты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ru-RU" sz="1600" i="1" dirty="0" smtClean="0"/>
              <a:t>кредит0в</a:t>
            </a:r>
          </a:p>
          <a:p>
            <a:pPr marL="342900" indent="-342900">
              <a:buClr>
                <a:srgbClr val="007D32"/>
              </a:buClr>
              <a:buFont typeface="Wingdings" panose="05000000000000000000" pitchFamily="2" charset="2"/>
              <a:buChar char="ü"/>
            </a:pPr>
            <a:r>
              <a:rPr lang="en-US" sz="1600" i="1" dirty="0" err="1" smtClean="0"/>
              <a:t>kreditami</a:t>
            </a:r>
            <a:endParaRPr lang="ru-RU" sz="1600" i="1" dirty="0" smtClean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997035" y="2895007"/>
            <a:ext cx="2422800" cy="1282623"/>
          </a:xfrm>
          <a:prstGeom prst="roundRect">
            <a:avLst/>
          </a:prstGeom>
          <a:noFill/>
          <a:ln w="19050">
            <a:solidFill>
              <a:srgbClr val="007D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морфологии,</a:t>
            </a:r>
          </a:p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исправление опечаток и  </a:t>
            </a:r>
            <a:r>
              <a:rPr lang="ru-RU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транслит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oWatch_Template">
  <a:themeElements>
    <a:clrScheme name="InfoWatc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05F33"/>
      </a:accent1>
      <a:accent2>
        <a:srgbClr val="5A8A62"/>
      </a:accent2>
      <a:accent3>
        <a:srgbClr val="50A059"/>
      </a:accent3>
      <a:accent4>
        <a:srgbClr val="BF2E2E"/>
      </a:accent4>
      <a:accent5>
        <a:srgbClr val="932421"/>
      </a:accent5>
      <a:accent6>
        <a:srgbClr val="6C1D17"/>
      </a:accent6>
      <a:hlink>
        <a:srgbClr val="007D3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Заключите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38B9093A0A443BD67E3B17A1E4284" ma:contentTypeVersion="2" ma:contentTypeDescription="Create a new document." ma:contentTypeScope="" ma:versionID="27ec56dc5d83bab88256082c385bf573">
  <xsd:schema xmlns:xsd="http://www.w3.org/2001/XMLSchema" xmlns:p="http://schemas.microsoft.com/office/2006/metadata/properties" targetNamespace="http://schemas.microsoft.com/office/2006/metadata/properties" ma:root="true" ma:fieldsID="a319a37c5bc42de72af3a391ecc1fcb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 ma:index="8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9A3E5C5-A7DF-4C00-89B7-64A5BB5BAD67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3BDDB6-1DE8-41CC-BFA9-79A58C9FD6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1EC7EA-6F27-4471-AF70-66DEBD2AC7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InfoWatch_Template_4x3</Template>
  <TotalTime>37460</TotalTime>
  <Words>782</Words>
  <Application>Microsoft Office PowerPoint</Application>
  <PresentationFormat>Экран (16:9)</PresentationFormat>
  <Paragraphs>437</Paragraphs>
  <Slides>32</Slides>
  <Notes>24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34" baseType="lpstr">
      <vt:lpstr>InfoWatch_Template</vt:lpstr>
      <vt:lpstr>1_Заключительный слайд</vt:lpstr>
      <vt:lpstr>Презентация PowerPoint</vt:lpstr>
      <vt:lpstr>InfoWatch Traffic Monitor </vt:lpstr>
      <vt:lpstr>Презентация PowerPoint</vt:lpstr>
      <vt:lpstr>InfoWatch Traffic Monitor</vt:lpstr>
      <vt:lpstr>Презентация PowerPoint</vt:lpstr>
      <vt:lpstr>Презентация PowerPoint</vt:lpstr>
      <vt:lpstr>Презентация PowerPoint</vt:lpstr>
      <vt:lpstr>InfoWatch Traffic Monitor</vt:lpstr>
      <vt:lpstr>Презентация PowerPoint</vt:lpstr>
      <vt:lpstr>InfoWatch Traffic Monitor</vt:lpstr>
      <vt:lpstr>InfoWatch Traffic Monitor</vt:lpstr>
      <vt:lpstr>InfoWatch Traffic Monitor</vt:lpstr>
      <vt:lpstr>InfoWatch Traffic Monitor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InfoWatch Traffic Monitor</vt:lpstr>
      <vt:lpstr>Презентация PowerPoint</vt:lpstr>
      <vt:lpstr>InfoWatch Traffic Monitor</vt:lpstr>
      <vt:lpstr>Презентация PowerPoint</vt:lpstr>
      <vt:lpstr>Презентация PowerPoint</vt:lpstr>
    </vt:vector>
  </TitlesOfParts>
  <Company>Kaspersky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2015</dc:title>
  <dc:creator>Здобнов Н.</dc:creator>
  <dc:description>Новый шаблон презентации</dc:description>
  <cp:lastModifiedBy>Kharitonov Sergey</cp:lastModifiedBy>
  <cp:revision>3101</cp:revision>
  <cp:lastPrinted>2015-01-28T15:01:37Z</cp:lastPrinted>
  <dcterms:created xsi:type="dcterms:W3CDTF">2010-08-19T13:24:36Z</dcterms:created>
  <dcterms:modified xsi:type="dcterms:W3CDTF">2017-11-24T06:53:33Z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0x0101001DD38B9093A0A443BD67E3B17A1E4284</vt:lpwstr>
  </property>
</Properties>
</file>